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56" r:id="rId2"/>
    <p:sldId id="260" r:id="rId3"/>
    <p:sldId id="259" r:id="rId4"/>
    <p:sldId id="261" r:id="rId5"/>
    <p:sldId id="288" r:id="rId6"/>
    <p:sldId id="287" r:id="rId7"/>
    <p:sldId id="289" r:id="rId8"/>
    <p:sldId id="286" r:id="rId9"/>
    <p:sldId id="292" r:id="rId10"/>
    <p:sldId id="293" r:id="rId11"/>
    <p:sldId id="294" r:id="rId12"/>
    <p:sldId id="295" r:id="rId13"/>
    <p:sldId id="296" r:id="rId14"/>
    <p:sldId id="263" r:id="rId15"/>
    <p:sldId id="297" r:id="rId16"/>
    <p:sldId id="299" r:id="rId17"/>
    <p:sldId id="265" r:id="rId18"/>
    <p:sldId id="267" r:id="rId19"/>
    <p:sldId id="298" r:id="rId20"/>
    <p:sldId id="266" r:id="rId21"/>
    <p:sldId id="268"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86" autoAdjust="0"/>
  </p:normalViewPr>
  <p:slideViewPr>
    <p:cSldViewPr snapToGrid="0">
      <p:cViewPr varScale="1">
        <p:scale>
          <a:sx n="85" d="100"/>
          <a:sy n="85" d="100"/>
        </p:scale>
        <p:origin x="23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tr286\Desktop\desk%20top\For%20Jess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tr286\Desktop\desk%20top\For%20Jessi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slid2!$G$9:$H$9</c:f>
              <c:strCache>
                <c:ptCount val="2"/>
                <c:pt idx="0">
                  <c:v>A</c:v>
                </c:pt>
                <c:pt idx="1">
                  <c:v>Good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slid2!$I$8:$K$8</c:f>
              <c:strCache>
                <c:ptCount val="3"/>
                <c:pt idx="0">
                  <c:v>IRI</c:v>
                </c:pt>
                <c:pt idx="1">
                  <c:v>Federal</c:v>
                </c:pt>
                <c:pt idx="2">
                  <c:v>Internal PCI</c:v>
                </c:pt>
              </c:strCache>
            </c:strRef>
          </c:cat>
          <c:val>
            <c:numRef>
              <c:f>slid2!$I$9:$K$9</c:f>
              <c:numCache>
                <c:formatCode>0%</c:formatCode>
                <c:ptCount val="3"/>
                <c:pt idx="0">
                  <c:v>0.61553368037016976</c:v>
                </c:pt>
                <c:pt idx="1">
                  <c:v>0.40106852217772482</c:v>
                </c:pt>
                <c:pt idx="2">
                  <c:v>0.27039451891295008</c:v>
                </c:pt>
              </c:numCache>
            </c:numRef>
          </c:val>
          <c:extLst>
            <c:ext xmlns:c16="http://schemas.microsoft.com/office/drawing/2014/chart" uri="{C3380CC4-5D6E-409C-BE32-E72D297353CC}">
              <c16:uniqueId val="{00000000-02A7-4458-89CE-F0D141C57331}"/>
            </c:ext>
          </c:extLst>
        </c:ser>
        <c:ser>
          <c:idx val="1"/>
          <c:order val="1"/>
          <c:tx>
            <c:strRef>
              <c:f>slid2!$G$10:$H$10</c:f>
              <c:strCache>
                <c:ptCount val="2"/>
                <c:pt idx="0">
                  <c:v>B</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slid2!$I$8:$K$8</c:f>
              <c:strCache>
                <c:ptCount val="3"/>
                <c:pt idx="0">
                  <c:v>IRI</c:v>
                </c:pt>
                <c:pt idx="1">
                  <c:v>Federal</c:v>
                </c:pt>
                <c:pt idx="2">
                  <c:v>Internal PCI</c:v>
                </c:pt>
              </c:strCache>
            </c:strRef>
          </c:cat>
          <c:val>
            <c:numRef>
              <c:f>slid2!$I$10:$K$10</c:f>
              <c:numCache>
                <c:formatCode>0%</c:formatCode>
                <c:ptCount val="3"/>
                <c:pt idx="2">
                  <c:v>0.20103954226678911</c:v>
                </c:pt>
              </c:numCache>
            </c:numRef>
          </c:val>
          <c:extLst>
            <c:ext xmlns:c16="http://schemas.microsoft.com/office/drawing/2014/chart" uri="{C3380CC4-5D6E-409C-BE32-E72D297353CC}">
              <c16:uniqueId val="{00000001-02A7-4458-89CE-F0D141C57331}"/>
            </c:ext>
          </c:extLst>
        </c:ser>
        <c:ser>
          <c:idx val="2"/>
          <c:order val="2"/>
          <c:tx>
            <c:strRef>
              <c:f>slid2!$G$11:$H$11</c:f>
              <c:strCache>
                <c:ptCount val="2"/>
                <c:pt idx="0">
                  <c:v>C</c:v>
                </c:pt>
                <c:pt idx="1">
                  <c:v>Fair</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slid2!$I$8:$K$8</c:f>
              <c:strCache>
                <c:ptCount val="3"/>
                <c:pt idx="0">
                  <c:v>IRI</c:v>
                </c:pt>
                <c:pt idx="1">
                  <c:v>Federal</c:v>
                </c:pt>
                <c:pt idx="2">
                  <c:v>Internal PCI</c:v>
                </c:pt>
              </c:strCache>
            </c:strRef>
          </c:cat>
          <c:val>
            <c:numRef>
              <c:f>slid2!$I$11:$K$11</c:f>
              <c:numCache>
                <c:formatCode>0%</c:formatCode>
                <c:ptCount val="3"/>
                <c:pt idx="0">
                  <c:v>0.31874428851152586</c:v>
                </c:pt>
                <c:pt idx="1">
                  <c:v>0.55093835532277169</c:v>
                </c:pt>
                <c:pt idx="2">
                  <c:v>0.20706893222846245</c:v>
                </c:pt>
              </c:numCache>
            </c:numRef>
          </c:val>
          <c:extLst>
            <c:ext xmlns:c16="http://schemas.microsoft.com/office/drawing/2014/chart" uri="{C3380CC4-5D6E-409C-BE32-E72D297353CC}">
              <c16:uniqueId val="{00000002-02A7-4458-89CE-F0D141C57331}"/>
            </c:ext>
          </c:extLst>
        </c:ser>
        <c:ser>
          <c:idx val="3"/>
          <c:order val="3"/>
          <c:tx>
            <c:strRef>
              <c:f>slid2!$G$12:$H$12</c:f>
              <c:strCache>
                <c:ptCount val="2"/>
                <c:pt idx="0">
                  <c:v>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slid2!$I$8:$K$8</c:f>
              <c:strCache>
                <c:ptCount val="3"/>
                <c:pt idx="0">
                  <c:v>IRI</c:v>
                </c:pt>
                <c:pt idx="1">
                  <c:v>Federal</c:v>
                </c:pt>
                <c:pt idx="2">
                  <c:v>Internal PCI</c:v>
                </c:pt>
              </c:strCache>
            </c:strRef>
          </c:cat>
          <c:val>
            <c:numRef>
              <c:f>slid2!$I$12:$K$12</c:f>
              <c:numCache>
                <c:formatCode>0%</c:formatCode>
                <c:ptCount val="3"/>
                <c:pt idx="2">
                  <c:v>0.1858807334755668</c:v>
                </c:pt>
              </c:numCache>
            </c:numRef>
          </c:val>
          <c:extLst>
            <c:ext xmlns:c16="http://schemas.microsoft.com/office/drawing/2014/chart" uri="{C3380CC4-5D6E-409C-BE32-E72D297353CC}">
              <c16:uniqueId val="{00000003-02A7-4458-89CE-F0D141C57331}"/>
            </c:ext>
          </c:extLst>
        </c:ser>
        <c:ser>
          <c:idx val="4"/>
          <c:order val="4"/>
          <c:tx>
            <c:strRef>
              <c:f>slid2!$G$13:$H$13</c:f>
              <c:strCache>
                <c:ptCount val="2"/>
                <c:pt idx="0">
                  <c:v>F</c:v>
                </c:pt>
                <c:pt idx="1">
                  <c:v>Poor</c:v>
                </c:pt>
              </c:strCache>
            </c:strRef>
          </c:tx>
          <c:spPr>
            <a:solidFill>
              <a:srgbClr val="C00000"/>
            </a:solidFill>
            <a:ln>
              <a:noFill/>
            </a:ln>
            <a:effectLst/>
          </c:spPr>
          <c:invertIfNegative val="0"/>
          <c:dLbls>
            <c:dLbl>
              <c:idx val="0"/>
              <c:layout>
                <c:manualLayout>
                  <c:x val="-1.4002878197893526E-3"/>
                  <c:y val="-8.731019274672083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2A7-4458-89CE-F0D141C57331}"/>
                </c:ext>
              </c:extLst>
            </c:dLbl>
            <c:dLbl>
              <c:idx val="1"/>
              <c:layout>
                <c:manualLayout>
                  <c:x val="-1.0268658720700119E-16"/>
                  <c:y val="-8.0257085334579897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2A7-4458-89CE-F0D141C57331}"/>
                </c:ext>
              </c:extLst>
            </c:dLbl>
            <c:dLbl>
              <c:idx val="2"/>
              <c:layout>
                <c:manualLayout>
                  <c:x val="-2.7777777777778798E-3"/>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2A7-4458-89CE-F0D141C57331}"/>
                </c:ext>
              </c:extLst>
            </c:dLbl>
            <c:dLbl>
              <c:idx val="3"/>
              <c:layout>
                <c:manualLayout>
                  <c:x val="-2.77777777777777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A7-4458-89CE-F0D141C57331}"/>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slid2!$I$8:$K$8</c:f>
              <c:strCache>
                <c:ptCount val="3"/>
                <c:pt idx="0">
                  <c:v>IRI</c:v>
                </c:pt>
                <c:pt idx="1">
                  <c:v>Federal</c:v>
                </c:pt>
                <c:pt idx="2">
                  <c:v>Internal PCI</c:v>
                </c:pt>
              </c:strCache>
            </c:strRef>
          </c:cat>
          <c:val>
            <c:numRef>
              <c:f>slid2!$I$13:$K$13</c:f>
              <c:numCache>
                <c:formatCode>0%</c:formatCode>
                <c:ptCount val="3"/>
                <c:pt idx="0">
                  <c:v>6.572203111830445E-2</c:v>
                </c:pt>
                <c:pt idx="1">
                  <c:v>4.7993122499503396E-2</c:v>
                </c:pt>
                <c:pt idx="2">
                  <c:v>0.13561627311623159</c:v>
                </c:pt>
              </c:numCache>
            </c:numRef>
          </c:val>
          <c:extLst>
            <c:ext xmlns:c16="http://schemas.microsoft.com/office/drawing/2014/chart" uri="{C3380CC4-5D6E-409C-BE32-E72D297353CC}">
              <c16:uniqueId val="{00000008-02A7-4458-89CE-F0D141C57331}"/>
            </c:ext>
          </c:extLst>
        </c:ser>
        <c:dLbls>
          <c:dLblPos val="ctr"/>
          <c:showLegendKey val="0"/>
          <c:showVal val="1"/>
          <c:showCatName val="0"/>
          <c:showSerName val="0"/>
          <c:showPercent val="0"/>
          <c:showBubbleSize val="0"/>
        </c:dLbls>
        <c:gapWidth val="79"/>
        <c:overlap val="100"/>
        <c:axId val="584098704"/>
        <c:axId val="584100672"/>
      </c:barChart>
      <c:catAx>
        <c:axId val="584098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584100672"/>
        <c:crosses val="autoZero"/>
        <c:auto val="1"/>
        <c:lblAlgn val="ctr"/>
        <c:lblOffset val="50"/>
        <c:tickLblSkip val="1"/>
        <c:noMultiLvlLbl val="0"/>
      </c:catAx>
      <c:valAx>
        <c:axId val="584100672"/>
        <c:scaling>
          <c:orientation val="minMax"/>
        </c:scaling>
        <c:delete val="1"/>
        <c:axPos val="l"/>
        <c:numFmt formatCode="0%" sourceLinked="1"/>
        <c:majorTickMark val="none"/>
        <c:minorTickMark val="none"/>
        <c:tickLblPos val="nextTo"/>
        <c:crossAx val="58409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slid2!$G$9:$H$9</c:f>
              <c:strCache>
                <c:ptCount val="2"/>
                <c:pt idx="0">
                  <c:v>A</c:v>
                </c:pt>
                <c:pt idx="1">
                  <c:v>Good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slid2!$J$8:$K$8</c:f>
              <c:strCache>
                <c:ptCount val="2"/>
                <c:pt idx="0">
                  <c:v>Federal</c:v>
                </c:pt>
                <c:pt idx="1">
                  <c:v>Internal PCI</c:v>
                </c:pt>
              </c:strCache>
            </c:strRef>
          </c:cat>
          <c:val>
            <c:numRef>
              <c:f>slid2!$J$9:$K$9</c:f>
              <c:numCache>
                <c:formatCode>0%</c:formatCode>
                <c:ptCount val="2"/>
                <c:pt idx="0">
                  <c:v>0.40106852217772482</c:v>
                </c:pt>
                <c:pt idx="1">
                  <c:v>0.27039451891295008</c:v>
                </c:pt>
              </c:numCache>
            </c:numRef>
          </c:val>
          <c:extLst>
            <c:ext xmlns:c16="http://schemas.microsoft.com/office/drawing/2014/chart" uri="{C3380CC4-5D6E-409C-BE32-E72D297353CC}">
              <c16:uniqueId val="{00000000-02A7-4458-89CE-F0D141C57331}"/>
            </c:ext>
          </c:extLst>
        </c:ser>
        <c:ser>
          <c:idx val="1"/>
          <c:order val="1"/>
          <c:tx>
            <c:strRef>
              <c:f>slid2!$G$10:$H$10</c:f>
              <c:strCache>
                <c:ptCount val="2"/>
                <c:pt idx="0">
                  <c:v>B</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slid2!$J$8:$K$8</c:f>
              <c:strCache>
                <c:ptCount val="2"/>
                <c:pt idx="0">
                  <c:v>Federal</c:v>
                </c:pt>
                <c:pt idx="1">
                  <c:v>Internal PCI</c:v>
                </c:pt>
              </c:strCache>
            </c:strRef>
          </c:cat>
          <c:val>
            <c:numRef>
              <c:f>slid2!$J$10:$K$10</c:f>
              <c:numCache>
                <c:formatCode>0%</c:formatCode>
                <c:ptCount val="2"/>
                <c:pt idx="1">
                  <c:v>0.20103954226678911</c:v>
                </c:pt>
              </c:numCache>
            </c:numRef>
          </c:val>
          <c:extLst>
            <c:ext xmlns:c16="http://schemas.microsoft.com/office/drawing/2014/chart" uri="{C3380CC4-5D6E-409C-BE32-E72D297353CC}">
              <c16:uniqueId val="{00000001-02A7-4458-89CE-F0D141C57331}"/>
            </c:ext>
          </c:extLst>
        </c:ser>
        <c:ser>
          <c:idx val="2"/>
          <c:order val="2"/>
          <c:tx>
            <c:strRef>
              <c:f>slid2!$G$11:$H$11</c:f>
              <c:strCache>
                <c:ptCount val="2"/>
                <c:pt idx="0">
                  <c:v>C</c:v>
                </c:pt>
                <c:pt idx="1">
                  <c:v>Fair</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slid2!$J$8:$K$8</c:f>
              <c:strCache>
                <c:ptCount val="2"/>
                <c:pt idx="0">
                  <c:v>Federal</c:v>
                </c:pt>
                <c:pt idx="1">
                  <c:v>Internal PCI</c:v>
                </c:pt>
              </c:strCache>
            </c:strRef>
          </c:cat>
          <c:val>
            <c:numRef>
              <c:f>slid2!$J$11:$K$11</c:f>
              <c:numCache>
                <c:formatCode>0%</c:formatCode>
                <c:ptCount val="2"/>
                <c:pt idx="0">
                  <c:v>0.55093835532277169</c:v>
                </c:pt>
                <c:pt idx="1">
                  <c:v>0.20706893222846245</c:v>
                </c:pt>
              </c:numCache>
            </c:numRef>
          </c:val>
          <c:extLst>
            <c:ext xmlns:c16="http://schemas.microsoft.com/office/drawing/2014/chart" uri="{C3380CC4-5D6E-409C-BE32-E72D297353CC}">
              <c16:uniqueId val="{00000002-02A7-4458-89CE-F0D141C57331}"/>
            </c:ext>
          </c:extLst>
        </c:ser>
        <c:ser>
          <c:idx val="3"/>
          <c:order val="3"/>
          <c:tx>
            <c:strRef>
              <c:f>slid2!$G$12:$H$12</c:f>
              <c:strCache>
                <c:ptCount val="2"/>
                <c:pt idx="0">
                  <c:v>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slid2!$J$8:$K$8</c:f>
              <c:strCache>
                <c:ptCount val="2"/>
                <c:pt idx="0">
                  <c:v>Federal</c:v>
                </c:pt>
                <c:pt idx="1">
                  <c:v>Internal PCI</c:v>
                </c:pt>
              </c:strCache>
            </c:strRef>
          </c:cat>
          <c:val>
            <c:numRef>
              <c:f>slid2!$J$12:$K$12</c:f>
              <c:numCache>
                <c:formatCode>0%</c:formatCode>
                <c:ptCount val="2"/>
                <c:pt idx="1">
                  <c:v>0.1858807334755668</c:v>
                </c:pt>
              </c:numCache>
            </c:numRef>
          </c:val>
          <c:extLst>
            <c:ext xmlns:c16="http://schemas.microsoft.com/office/drawing/2014/chart" uri="{C3380CC4-5D6E-409C-BE32-E72D297353CC}">
              <c16:uniqueId val="{00000003-02A7-4458-89CE-F0D141C57331}"/>
            </c:ext>
          </c:extLst>
        </c:ser>
        <c:ser>
          <c:idx val="4"/>
          <c:order val="4"/>
          <c:tx>
            <c:strRef>
              <c:f>slid2!$G$13:$H$13</c:f>
              <c:strCache>
                <c:ptCount val="2"/>
                <c:pt idx="0">
                  <c:v>F</c:v>
                </c:pt>
                <c:pt idx="1">
                  <c:v>Poor</c:v>
                </c:pt>
              </c:strCache>
            </c:strRef>
          </c:tx>
          <c:spPr>
            <a:solidFill>
              <a:srgbClr val="C00000"/>
            </a:solidFill>
            <a:ln>
              <a:noFill/>
            </a:ln>
            <a:effectLst/>
          </c:spPr>
          <c:invertIfNegative val="0"/>
          <c:dLbls>
            <c:dLbl>
              <c:idx val="0"/>
              <c:layout>
                <c:manualLayout>
                  <c:x val="0"/>
                  <c:y val="-4.62962962962962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2A7-4458-89CE-F0D141C57331}"/>
                </c:ext>
              </c:extLst>
            </c:dLbl>
            <c:dLbl>
              <c:idx val="1"/>
              <c:layout>
                <c:manualLayout>
                  <c:x val="0"/>
                  <c:y val="-3.240740740740740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2A7-4458-89CE-F0D141C57331}"/>
                </c:ext>
              </c:extLst>
            </c:dLbl>
            <c:dLbl>
              <c:idx val="2"/>
              <c:layout>
                <c:manualLayout>
                  <c:x val="-2.77777777777787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A7-4458-89CE-F0D141C57331}"/>
                </c:ext>
              </c:extLst>
            </c:dLbl>
            <c:dLbl>
              <c:idx val="3"/>
              <c:layout>
                <c:manualLayout>
                  <c:x val="-2.77777777777777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A7-4458-89CE-F0D141C573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slid2!$J$8:$K$8</c:f>
              <c:strCache>
                <c:ptCount val="2"/>
                <c:pt idx="0">
                  <c:v>Federal</c:v>
                </c:pt>
                <c:pt idx="1">
                  <c:v>Internal PCI</c:v>
                </c:pt>
              </c:strCache>
            </c:strRef>
          </c:cat>
          <c:val>
            <c:numRef>
              <c:f>slid2!$J$13:$K$13</c:f>
              <c:numCache>
                <c:formatCode>0%</c:formatCode>
                <c:ptCount val="2"/>
                <c:pt idx="0">
                  <c:v>4.7993122499503396E-2</c:v>
                </c:pt>
                <c:pt idx="1">
                  <c:v>0.13561627311623159</c:v>
                </c:pt>
              </c:numCache>
            </c:numRef>
          </c:val>
          <c:extLst>
            <c:ext xmlns:c16="http://schemas.microsoft.com/office/drawing/2014/chart" uri="{C3380CC4-5D6E-409C-BE32-E72D297353CC}">
              <c16:uniqueId val="{00000008-02A7-4458-89CE-F0D141C57331}"/>
            </c:ext>
          </c:extLst>
        </c:ser>
        <c:dLbls>
          <c:dLblPos val="ctr"/>
          <c:showLegendKey val="0"/>
          <c:showVal val="1"/>
          <c:showCatName val="0"/>
          <c:showSerName val="0"/>
          <c:showPercent val="0"/>
          <c:showBubbleSize val="0"/>
        </c:dLbls>
        <c:gapWidth val="79"/>
        <c:overlap val="100"/>
        <c:axId val="584098704"/>
        <c:axId val="584100672"/>
      </c:barChart>
      <c:catAx>
        <c:axId val="584098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84100672"/>
        <c:crosses val="autoZero"/>
        <c:auto val="1"/>
        <c:lblAlgn val="ctr"/>
        <c:lblOffset val="50"/>
        <c:tickLblSkip val="1"/>
        <c:noMultiLvlLbl val="0"/>
      </c:catAx>
      <c:valAx>
        <c:axId val="584100672"/>
        <c:scaling>
          <c:orientation val="minMax"/>
        </c:scaling>
        <c:delete val="1"/>
        <c:axPos val="l"/>
        <c:numFmt formatCode="0%" sourceLinked="1"/>
        <c:majorTickMark val="none"/>
        <c:minorTickMark val="none"/>
        <c:tickLblPos val="nextTo"/>
        <c:crossAx val="58409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0A1F-81EC-4694-A9D0-1F514BFE01DA}" type="datetimeFigureOut">
              <a:rPr lang="en-US" smtClean="0"/>
              <a:t>8/12/2019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22870-2219-4AD3-90C9-5D730B02F691}" type="slidenum">
              <a:rPr lang="en-US" smtClean="0"/>
              <a:t>‹#›</a:t>
            </a:fld>
            <a:endParaRPr lang="en-US"/>
          </a:p>
        </p:txBody>
      </p:sp>
    </p:spTree>
    <p:extLst>
      <p:ext uri="{BB962C8B-B14F-4D97-AF65-F5344CB8AC3E}">
        <p14:creationId xmlns:p14="http://schemas.microsoft.com/office/powerpoint/2010/main" val="24655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Additions</a:t>
            </a:r>
            <a:r>
              <a:rPr lang="en-US" baseline="0" dirty="0" smtClean="0"/>
              <a:t> made by Sig are indicated by four asterisks. ****</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a:t>
            </a:fld>
            <a:endParaRPr lang="en-US"/>
          </a:p>
        </p:txBody>
      </p:sp>
    </p:spTree>
    <p:extLst>
      <p:ext uri="{BB962C8B-B14F-4D97-AF65-F5344CB8AC3E}">
        <p14:creationId xmlns:p14="http://schemas.microsoft.com/office/powerpoint/2010/main" val="56822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How this works is: </a:t>
            </a:r>
          </a:p>
          <a:p>
            <a:endParaRPr lang="en-US" dirty="0" smtClean="0"/>
          </a:p>
          <a:p>
            <a:r>
              <a:rPr lang="en-US" dirty="0" smtClean="0"/>
              <a:t>You enter the route, section and log miles.</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10</a:t>
            </a:fld>
            <a:endParaRPr lang="en-US"/>
          </a:p>
        </p:txBody>
      </p:sp>
    </p:spTree>
    <p:extLst>
      <p:ext uri="{BB962C8B-B14F-4D97-AF65-F5344CB8AC3E}">
        <p14:creationId xmlns:p14="http://schemas.microsoft.com/office/powerpoint/2010/main" val="230138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And it will spit out average IRI and rutting</a:t>
            </a:r>
            <a:r>
              <a:rPr lang="en-US" baseline="0" dirty="0" smtClean="0"/>
              <a:t> for the section.</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11</a:t>
            </a:fld>
            <a:endParaRPr lang="en-US"/>
          </a:p>
        </p:txBody>
      </p:sp>
    </p:spTree>
    <p:extLst>
      <p:ext uri="{BB962C8B-B14F-4D97-AF65-F5344CB8AC3E}">
        <p14:creationId xmlns:p14="http://schemas.microsoft.com/office/powerpoint/2010/main" val="146725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Along</a:t>
            </a:r>
            <a:r>
              <a:rPr lang="en-US" baseline="0" dirty="0" smtClean="0"/>
              <a:t> with ARDOTs PCI/PCR</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12</a:t>
            </a:fld>
            <a:endParaRPr lang="en-US"/>
          </a:p>
        </p:txBody>
      </p:sp>
    </p:spTree>
    <p:extLst>
      <p:ext uri="{BB962C8B-B14F-4D97-AF65-F5344CB8AC3E}">
        <p14:creationId xmlns:p14="http://schemas.microsoft.com/office/powerpoint/2010/main" val="328554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And the federal good,</a:t>
            </a:r>
            <a:r>
              <a:rPr lang="en-US" baseline="0" dirty="0" smtClean="0"/>
              <a:t> fair, poor</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13</a:t>
            </a:fld>
            <a:endParaRPr lang="en-US"/>
          </a:p>
        </p:txBody>
      </p:sp>
    </p:spTree>
    <p:extLst>
      <p:ext uri="{BB962C8B-B14F-4D97-AF65-F5344CB8AC3E}">
        <p14:creationId xmlns:p14="http://schemas.microsoft.com/office/powerpoint/2010/main" val="157333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maps I showed earlier and the rating systems are based on 10</a:t>
            </a:r>
            <a:r>
              <a:rPr lang="en-US" baseline="30000" dirty="0" smtClean="0"/>
              <a:t>th</a:t>
            </a:r>
            <a:r>
              <a:rPr lang="en-US" baseline="0" dirty="0" smtClean="0"/>
              <a:t> mile data, which, when you are looking at the whole network, is a lot of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14</a:t>
            </a:fld>
            <a:endParaRPr lang="en-US"/>
          </a:p>
        </p:txBody>
      </p:sp>
    </p:spTree>
    <p:extLst>
      <p:ext uri="{BB962C8B-B14F-4D97-AF65-F5344CB8AC3E}">
        <p14:creationId xmlns:p14="http://schemas.microsoft.com/office/powerpoint/2010/main" val="402137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15</a:t>
            </a:fld>
            <a:endParaRPr lang="en-US"/>
          </a:p>
        </p:txBody>
      </p:sp>
    </p:spTree>
    <p:extLst>
      <p:ext uri="{BB962C8B-B14F-4D97-AF65-F5344CB8AC3E}">
        <p14:creationId xmlns:p14="http://schemas.microsoft.com/office/powerpoint/2010/main" val="358520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 I had originally used this slide for was to demonstrate the difference</a:t>
            </a:r>
            <a:r>
              <a:rPr lang="en-US" baseline="0" dirty="0" smtClean="0"/>
              <a:t> between the federal (good, fair, poor) and </a:t>
            </a:r>
            <a:r>
              <a:rPr lang="en-US" baseline="0" dirty="0" err="1" smtClean="0"/>
              <a:t>ARDOTS</a:t>
            </a:r>
            <a:r>
              <a:rPr lang="en-US" baseline="0" dirty="0" smtClean="0"/>
              <a:t> grading scale, but that’s not why this slide is here.  Hopefully I’ve already explained the differences to you.</a:t>
            </a:r>
          </a:p>
          <a:p>
            <a:endParaRPr lang="en-US" baseline="0" dirty="0" smtClean="0"/>
          </a:p>
          <a:p>
            <a:r>
              <a:rPr lang="en-US" baseline="0" dirty="0" smtClean="0"/>
              <a:t>Asset Management is currently working on establishing permanent pavement management sections to make pavement management analysis more consistent.  It will also have the added benefited of no one having to constantly come up with job termini and we will be able to avoid the gaps between jobs.</a:t>
            </a:r>
          </a:p>
          <a:p>
            <a:endParaRPr lang="en-US" baseline="0" dirty="0" smtClean="0"/>
          </a:p>
          <a:p>
            <a:r>
              <a:rPr lang="en-US" baseline="0" dirty="0" smtClean="0"/>
              <a:t>We will need the districts help with this.  Once we have completed the pavement management sections we would like each of the districts to review them. </a:t>
            </a:r>
          </a:p>
          <a:p>
            <a:endParaRPr lang="en-US" baseline="0" dirty="0" smtClean="0"/>
          </a:p>
          <a:p>
            <a:r>
              <a:rPr lang="en-US" baseline="0" dirty="0" smtClean="0"/>
              <a:t>This is a big task but I think once it is done it will make things easier for everyone who deals with project selection and maintenance. </a:t>
            </a:r>
            <a:endParaRPr lang="en-US" dirty="0" smtClean="0"/>
          </a:p>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16</a:t>
            </a:fld>
            <a:endParaRPr lang="en-US"/>
          </a:p>
        </p:txBody>
      </p:sp>
    </p:spTree>
    <p:extLst>
      <p:ext uri="{BB962C8B-B14F-4D97-AF65-F5344CB8AC3E}">
        <p14:creationId xmlns:p14="http://schemas.microsoft.com/office/powerpoint/2010/main" val="124171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your data and the project</a:t>
            </a:r>
            <a:r>
              <a:rPr lang="en-US" baseline="0" dirty="0" smtClean="0"/>
              <a:t> limits have been selected, </a:t>
            </a:r>
          </a:p>
          <a:p>
            <a:r>
              <a:rPr lang="en-US" baseline="0" dirty="0" smtClean="0"/>
              <a:t>How are you going to pick your treatment?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18</a:t>
            </a:fld>
            <a:endParaRPr lang="en-US"/>
          </a:p>
        </p:txBody>
      </p:sp>
    </p:spTree>
    <p:extLst>
      <p:ext uri="{BB962C8B-B14F-4D97-AF65-F5344CB8AC3E}">
        <p14:creationId xmlns:p14="http://schemas.microsoft.com/office/powerpoint/2010/main" val="153812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currently working on a decision trees</a:t>
            </a:r>
            <a:r>
              <a:rPr lang="en-US" baseline="0" dirty="0" smtClean="0"/>
              <a:t> for pavement preservation!</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19</a:t>
            </a:fld>
            <a:endParaRPr lang="en-US"/>
          </a:p>
        </p:txBody>
      </p:sp>
    </p:spTree>
    <p:extLst>
      <p:ext uri="{BB962C8B-B14F-4D97-AF65-F5344CB8AC3E}">
        <p14:creationId xmlns:p14="http://schemas.microsoft.com/office/powerpoint/2010/main" val="181328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have a draft</a:t>
            </a:r>
            <a:r>
              <a:rPr lang="en-US" baseline="0" dirty="0" smtClean="0"/>
              <a:t> decision tree for asphalt pavement.  It still needs some tweaking and approval from upper administration.  I’m hoping to have this ready sooner rather than later.</a:t>
            </a:r>
          </a:p>
          <a:p>
            <a:endParaRPr lang="en-US" baseline="0" dirty="0" smtClean="0"/>
          </a:p>
          <a:p>
            <a:r>
              <a:rPr lang="en-US" baseline="0" dirty="0" smtClean="0"/>
              <a:t>One thing we need from the district is your ADT cut off for chip seals.  We still haven’t heard from four districts.  I’m not going to call you our right now but I will try and track you down this week.</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20</a:t>
            </a:fld>
            <a:endParaRPr lang="en-US"/>
          </a:p>
        </p:txBody>
      </p:sp>
    </p:spTree>
    <p:extLst>
      <p:ext uri="{BB962C8B-B14F-4D97-AF65-F5344CB8AC3E}">
        <p14:creationId xmlns:p14="http://schemas.microsoft.com/office/powerpoint/2010/main" val="316804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Before I go into what</a:t>
            </a:r>
            <a:r>
              <a:rPr lang="en-US" baseline="0" dirty="0" smtClean="0"/>
              <a:t> data we have available, I want to talk to you a little about our data collection it self.  As a lot of you know our current data collection vehicle is reaching the end of its life</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2</a:t>
            </a:fld>
            <a:endParaRPr lang="en-US"/>
          </a:p>
        </p:txBody>
      </p:sp>
    </p:spTree>
    <p:extLst>
      <p:ext uri="{BB962C8B-B14F-4D97-AF65-F5344CB8AC3E}">
        <p14:creationId xmlns:p14="http://schemas.microsoft.com/office/powerpoint/2010/main" val="106303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21</a:t>
            </a:fld>
            <a:endParaRPr lang="en-US"/>
          </a:p>
        </p:txBody>
      </p:sp>
    </p:spTree>
    <p:extLst>
      <p:ext uri="{BB962C8B-B14F-4D97-AF65-F5344CB8AC3E}">
        <p14:creationId xmlns:p14="http://schemas.microsoft.com/office/powerpoint/2010/main" val="85426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Good news is we have a new data collection vehicle coming soon!!</a:t>
            </a:r>
          </a:p>
          <a:p>
            <a:endParaRPr lang="en-US" dirty="0" smtClean="0"/>
          </a:p>
          <a:p>
            <a:r>
              <a:rPr lang="en-US" dirty="0" smtClean="0"/>
              <a:t>The big change with</a:t>
            </a:r>
            <a:r>
              <a:rPr lang="en-US" baseline="0" dirty="0" smtClean="0"/>
              <a:t> the new vehicle is that we will be going from 2D crack collection to 3D crack collection.  This should make our cracking detection more accurate.</a:t>
            </a:r>
          </a:p>
          <a:p>
            <a:endParaRPr lang="en-US" baseline="0" dirty="0" smtClean="0"/>
          </a:p>
          <a:p>
            <a:r>
              <a:rPr lang="en-US" baseline="0" dirty="0" smtClean="0"/>
              <a:t>It will probably be 6 months before we have our new data collection vehicle up and running.</a:t>
            </a:r>
          </a:p>
          <a:p>
            <a:endParaRPr lang="en-US" baseline="0" dirty="0" smtClean="0"/>
          </a:p>
          <a:p>
            <a:r>
              <a:rPr lang="en-US" baseline="0" dirty="0" smtClean="0"/>
              <a:t>Once we have our new vehicle there will be several things we need to do in the conversion and that will take time to get things up and running.</a:t>
            </a:r>
          </a:p>
          <a:p>
            <a:endParaRPr lang="en-US" baseline="0" dirty="0" smtClean="0"/>
          </a:p>
          <a:p>
            <a:r>
              <a:rPr lang="en-US" baseline="0" dirty="0" smtClean="0"/>
              <a:t>So please be patient with us.</a:t>
            </a:r>
            <a:endParaRPr lang="en-US" dirty="0" smtClean="0"/>
          </a:p>
        </p:txBody>
      </p:sp>
      <p:sp>
        <p:nvSpPr>
          <p:cNvPr id="4" name="Slide Number Placeholder 3"/>
          <p:cNvSpPr>
            <a:spLocks noGrp="1"/>
          </p:cNvSpPr>
          <p:nvPr>
            <p:ph type="sldNum" sz="quarter" idx="10"/>
          </p:nvPr>
        </p:nvSpPr>
        <p:spPr/>
        <p:txBody>
          <a:bodyPr/>
          <a:lstStyle/>
          <a:p>
            <a:fld id="{FA422870-2219-4AD3-90C9-5D730B02F691}" type="slidenum">
              <a:rPr lang="en-US" smtClean="0"/>
              <a:t>3</a:t>
            </a:fld>
            <a:endParaRPr lang="en-US"/>
          </a:p>
        </p:txBody>
      </p:sp>
    </p:spTree>
    <p:extLst>
      <p:ext uri="{BB962C8B-B14F-4D97-AF65-F5344CB8AC3E}">
        <p14:creationId xmlns:p14="http://schemas.microsoft.com/office/powerpoint/2010/main" val="92898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Along with the</a:t>
            </a:r>
            <a:r>
              <a:rPr lang="en-US" baseline="0" dirty="0" smtClean="0"/>
              <a:t> new vehicle and crack detection equipment we also have new performance measures from FHWA.</a:t>
            </a:r>
          </a:p>
          <a:p>
            <a:endParaRPr lang="en-US" baseline="0" dirty="0" smtClean="0"/>
          </a:p>
          <a:p>
            <a:r>
              <a:rPr lang="en-US" baseline="0" dirty="0" smtClean="0"/>
              <a:t>Back in the day, we use to show pavement condition solely based on IRI.</a:t>
            </a:r>
          </a:p>
          <a:p>
            <a:endParaRPr lang="en-US" baseline="0" dirty="0" smtClean="0"/>
          </a:p>
          <a:p>
            <a:r>
              <a:rPr lang="en-US" baseline="0" dirty="0" smtClean="0"/>
              <a:t>Currently ARDOT uses a PCI (pavement condition index) to determine the condition of the system. **** This is scale of 0-100. ****</a:t>
            </a:r>
          </a:p>
          <a:p>
            <a:r>
              <a:rPr lang="en-US" baseline="0" dirty="0" smtClean="0"/>
              <a:t>We take the IRI, Rutting, Cracking, and Faulting values and plug them into equations and that determines the PCI.</a:t>
            </a:r>
          </a:p>
          <a:p>
            <a:r>
              <a:rPr lang="en-US" baseline="0" dirty="0" smtClean="0"/>
              <a:t>This is a more accurate representation of the actual condition of the network.</a:t>
            </a:r>
          </a:p>
          <a:p>
            <a:endParaRPr lang="en-US" baseline="0" dirty="0" smtClean="0"/>
          </a:p>
          <a:p>
            <a:r>
              <a:rPr lang="en-US" baseline="0" dirty="0" smtClean="0"/>
              <a:t>FHWA has set values for IRI, Rutting, Cracking, and Faulting to determine if each individual metric is good, fair, or poor.</a:t>
            </a:r>
          </a:p>
          <a:p>
            <a:r>
              <a:rPr lang="en-US" baseline="0" dirty="0" smtClean="0"/>
              <a:t>If all 3 metrics are good, then the pavement is good.  If 2 or more of the metric are poor, then the pavement is poor.  Everything else is fair. </a:t>
            </a:r>
          </a:p>
          <a:p>
            <a:endParaRPr lang="en-US" baseline="0" dirty="0" smtClean="0"/>
          </a:p>
        </p:txBody>
      </p:sp>
      <p:sp>
        <p:nvSpPr>
          <p:cNvPr id="4" name="Slide Number Placeholder 3"/>
          <p:cNvSpPr>
            <a:spLocks noGrp="1"/>
          </p:cNvSpPr>
          <p:nvPr>
            <p:ph type="sldNum" sz="quarter" idx="10"/>
          </p:nvPr>
        </p:nvSpPr>
        <p:spPr/>
        <p:txBody>
          <a:bodyPr/>
          <a:lstStyle/>
          <a:p>
            <a:fld id="{FA422870-2219-4AD3-90C9-5D730B02F691}" type="slidenum">
              <a:rPr lang="en-US" smtClean="0"/>
              <a:t>4</a:t>
            </a:fld>
            <a:endParaRPr lang="en-US"/>
          </a:p>
        </p:txBody>
      </p:sp>
    </p:spTree>
    <p:extLst>
      <p:ext uri="{BB962C8B-B14F-4D97-AF65-F5344CB8AC3E}">
        <p14:creationId xmlns:p14="http://schemas.microsoft.com/office/powerpoint/2010/main" val="374589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condition of the national highway system in Arkansas.</a:t>
            </a:r>
          </a:p>
          <a:p>
            <a:endParaRPr lang="en-US" baseline="0" dirty="0" smtClean="0"/>
          </a:p>
          <a:p>
            <a:r>
              <a:rPr lang="en-US" baseline="0" dirty="0" smtClean="0"/>
              <a:t>As you can see from this chart, all 3 systems measure the condition of the pavement differently.</a:t>
            </a:r>
          </a:p>
          <a:p>
            <a:endParaRPr lang="en-US" baseline="0" dirty="0" smtClean="0"/>
          </a:p>
          <a:p>
            <a:r>
              <a:rPr lang="en-US" baseline="0" dirty="0" smtClean="0"/>
              <a:t>We no long use the IRI-only system but if you come across older pavement condition data or maps that may be the difference.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be wondering why I’m taking time in this presentation to explain all these measuring systems.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5</a:t>
            </a:fld>
            <a:endParaRPr lang="en-US"/>
          </a:p>
        </p:txBody>
      </p:sp>
    </p:spTree>
    <p:extLst>
      <p:ext uri="{BB962C8B-B14F-4D97-AF65-F5344CB8AC3E}">
        <p14:creationId xmlns:p14="http://schemas.microsoft.com/office/powerpoint/2010/main" val="22308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smtClean="0"/>
              <a:t>The answer is</a:t>
            </a:r>
            <a:r>
              <a:rPr lang="en-US" baseline="0" dirty="0" smtClean="0"/>
              <a:t> because we need to use two different systems.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know the condition of the network, you will need to use the PCI system. **** Sometimes the 0-100 index value is converted into letter grades (A,B,C,D &amp; F) and we call this</a:t>
            </a:r>
            <a:r>
              <a:rPr lang="en-US" baseline="0" dirty="0" smtClean="0"/>
              <a:t> the Pavement Condition Rating (PCR).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want to select treatments the meet the preventive maintenance agreement you will be using the federal system (good, fair, poor).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current plan is to give each of the districts 2 maps/data bases, but I would like the districts input on this.</a:t>
            </a:r>
          </a:p>
          <a:p>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6</a:t>
            </a:fld>
            <a:endParaRPr lang="en-US"/>
          </a:p>
        </p:txBody>
      </p:sp>
    </p:spTree>
    <p:extLst>
      <p:ext uri="{BB962C8B-B14F-4D97-AF65-F5344CB8AC3E}">
        <p14:creationId xmlns:p14="http://schemas.microsoft.com/office/powerpoint/2010/main" val="141662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Here is a comparison of what goes into the Federal rating vs</a:t>
            </a:r>
            <a:r>
              <a:rPr lang="en-US" baseline="0" dirty="0" smtClean="0"/>
              <a:t> </a:t>
            </a:r>
            <a:r>
              <a:rPr lang="en-US" baseline="0" dirty="0" err="1" smtClean="0"/>
              <a:t>ARDOTS</a:t>
            </a:r>
            <a:r>
              <a:rPr lang="en-US" baseline="0" dirty="0" smtClean="0"/>
              <a:t> PCI.</a:t>
            </a:r>
          </a:p>
          <a:p>
            <a:endParaRPr lang="en-US" baseline="0" dirty="0" smtClean="0"/>
          </a:p>
          <a:p>
            <a:r>
              <a:rPr lang="en-US" baseline="0" dirty="0" smtClean="0"/>
              <a:t>As you can see, ARDOTs PCI takes a lot more cracking into account then the federal requirements.</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7</a:t>
            </a:fld>
            <a:endParaRPr lang="en-US"/>
          </a:p>
        </p:txBody>
      </p:sp>
    </p:spTree>
    <p:extLst>
      <p:ext uri="{BB962C8B-B14F-4D97-AF65-F5344CB8AC3E}">
        <p14:creationId xmlns:p14="http://schemas.microsoft.com/office/powerpoint/2010/main" val="221702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this is what the difference between the 2</a:t>
            </a:r>
            <a:r>
              <a:rPr lang="en-US" baseline="0" dirty="0" smtClean="0"/>
              <a:t> systems looks like graphically.</a:t>
            </a:r>
            <a:endParaRPr lang="en-US" dirty="0" smtClean="0"/>
          </a:p>
          <a:p>
            <a:endParaRPr lang="en-US" dirty="0" smtClean="0"/>
          </a:p>
          <a:p>
            <a:r>
              <a:rPr lang="en-US" dirty="0" smtClean="0"/>
              <a:t>The</a:t>
            </a:r>
            <a:r>
              <a:rPr lang="en-US" baseline="0" dirty="0" smtClean="0"/>
              <a:t> federal (good, fair, poor) map is on the left and </a:t>
            </a:r>
            <a:r>
              <a:rPr lang="en-US" baseline="0" dirty="0" err="1" smtClean="0"/>
              <a:t>ARDOTs</a:t>
            </a:r>
            <a:r>
              <a:rPr lang="en-US" baseline="0" dirty="0" smtClean="0"/>
              <a:t> PCI map is on the right.</a:t>
            </a:r>
          </a:p>
          <a:p>
            <a:r>
              <a:rPr lang="en-US" baseline="0" dirty="0" smtClean="0"/>
              <a:t>This is the best example because we have converted the grading scale to good, fair, poor.  To reduce confusion we are planning on keeping ARDOTs PCI in grades and the Federal System in (good, fair, poor).</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8</a:t>
            </a:fld>
            <a:endParaRPr lang="en-US"/>
          </a:p>
        </p:txBody>
      </p:sp>
    </p:spTree>
    <p:extLst>
      <p:ext uri="{BB962C8B-B14F-4D97-AF65-F5344CB8AC3E}">
        <p14:creationId xmlns:p14="http://schemas.microsoft.com/office/powerpoint/2010/main" val="33155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Once we</a:t>
            </a:r>
            <a:r>
              <a:rPr lang="en-US" baseline="0" dirty="0" smtClean="0"/>
              <a:t> get the bugs worked out with this, Asset Management will make this tool available others at the Department.</a:t>
            </a:r>
          </a:p>
          <a:p>
            <a:endParaRPr lang="en-US" baseline="0" dirty="0" smtClean="0"/>
          </a:p>
          <a:p>
            <a:r>
              <a:rPr lang="en-US" baseline="0" dirty="0" smtClean="0"/>
              <a:t>I do not currently have an estimated completion date, but if you need the condition of a roadway just call or email me and I will get it to you.</a:t>
            </a:r>
            <a:endParaRPr lang="en-US" dirty="0"/>
          </a:p>
        </p:txBody>
      </p:sp>
      <p:sp>
        <p:nvSpPr>
          <p:cNvPr id="4" name="Slide Number Placeholder 3"/>
          <p:cNvSpPr>
            <a:spLocks noGrp="1"/>
          </p:cNvSpPr>
          <p:nvPr>
            <p:ph type="sldNum" sz="quarter" idx="10"/>
          </p:nvPr>
        </p:nvSpPr>
        <p:spPr/>
        <p:txBody>
          <a:bodyPr/>
          <a:lstStyle/>
          <a:p>
            <a:fld id="{FA422870-2219-4AD3-90C9-5D730B02F691}" type="slidenum">
              <a:rPr lang="en-US" smtClean="0"/>
              <a:t>9</a:t>
            </a:fld>
            <a:endParaRPr lang="en-US"/>
          </a:p>
        </p:txBody>
      </p:sp>
    </p:spTree>
    <p:extLst>
      <p:ext uri="{BB962C8B-B14F-4D97-AF65-F5344CB8AC3E}">
        <p14:creationId xmlns:p14="http://schemas.microsoft.com/office/powerpoint/2010/main" val="172057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8/12/2019</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492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906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8/12/2019</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291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8/12/2019</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8/12/2019</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42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840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49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565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8/12/2019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91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8/12/2019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815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5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33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8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77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821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8/12/2019</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823513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Data do we have</a:t>
            </a:r>
            <a:endParaRPr lang="en-US" dirty="0"/>
          </a:p>
        </p:txBody>
      </p:sp>
      <p:sp>
        <p:nvSpPr>
          <p:cNvPr id="3" name="Subtitle 2"/>
          <p:cNvSpPr>
            <a:spLocks noGrp="1"/>
          </p:cNvSpPr>
          <p:nvPr>
            <p:ph type="subTitle" idx="1"/>
          </p:nvPr>
        </p:nvSpPr>
        <p:spPr>
          <a:xfrm>
            <a:off x="914400" y="3632201"/>
            <a:ext cx="7315200" cy="1718732"/>
          </a:xfrm>
        </p:spPr>
        <p:txBody>
          <a:bodyPr>
            <a:normAutofit/>
          </a:bodyPr>
          <a:lstStyle/>
          <a:p>
            <a:endParaRPr lang="en-US" dirty="0" smtClean="0"/>
          </a:p>
          <a:p>
            <a:r>
              <a:rPr lang="en-US" dirty="0" smtClean="0"/>
              <a:t>Sarah Tamayo, P.E.</a:t>
            </a:r>
          </a:p>
          <a:p>
            <a:r>
              <a:rPr lang="en-US" dirty="0" smtClean="0"/>
              <a:t>2019 TRC Transportation Conference &amp; Equipment Expo</a:t>
            </a:r>
          </a:p>
          <a:p>
            <a:r>
              <a:rPr lang="en-US" dirty="0" smtClean="0"/>
              <a:t>Hot Springs, AR</a:t>
            </a:r>
            <a:endParaRPr lang="en-US" dirty="0"/>
          </a:p>
        </p:txBody>
      </p:sp>
    </p:spTree>
    <p:extLst>
      <p:ext uri="{BB962C8B-B14F-4D97-AF65-F5344CB8AC3E}">
        <p14:creationId xmlns:p14="http://schemas.microsoft.com/office/powerpoint/2010/main" val="304056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cheat sheet for pavement condition</a:t>
            </a:r>
            <a:endParaRPr lang="en-US" dirty="0"/>
          </a:p>
        </p:txBody>
      </p:sp>
      <p:pic>
        <p:nvPicPr>
          <p:cNvPr id="4" name="Content Placeholder 3"/>
          <p:cNvPicPr>
            <a:picLocks noGrp="1" noChangeAspect="1"/>
          </p:cNvPicPr>
          <p:nvPr>
            <p:ph idx="1"/>
          </p:nvPr>
        </p:nvPicPr>
        <p:blipFill rotWithShape="1">
          <a:blip r:embed="rId3"/>
          <a:srcRect l="24954"/>
          <a:stretch/>
        </p:blipFill>
        <p:spPr>
          <a:xfrm>
            <a:off x="237067" y="2687394"/>
            <a:ext cx="8670830" cy="2663541"/>
          </a:xfrm>
          <a:prstGeom prst="rect">
            <a:avLst/>
          </a:prstGeom>
        </p:spPr>
      </p:pic>
      <p:sp>
        <p:nvSpPr>
          <p:cNvPr id="3" name="Oval 2"/>
          <p:cNvSpPr/>
          <p:nvPr/>
        </p:nvSpPr>
        <p:spPr>
          <a:xfrm>
            <a:off x="0" y="2057401"/>
            <a:ext cx="2816579" cy="3643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8390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cheat sheet for pavement condition</a:t>
            </a:r>
            <a:endParaRPr lang="en-US" dirty="0"/>
          </a:p>
        </p:txBody>
      </p:sp>
      <p:pic>
        <p:nvPicPr>
          <p:cNvPr id="4" name="Content Placeholder 3"/>
          <p:cNvPicPr>
            <a:picLocks noGrp="1" noChangeAspect="1"/>
          </p:cNvPicPr>
          <p:nvPr>
            <p:ph idx="1"/>
          </p:nvPr>
        </p:nvPicPr>
        <p:blipFill rotWithShape="1">
          <a:blip r:embed="rId3"/>
          <a:srcRect l="24954"/>
          <a:stretch/>
        </p:blipFill>
        <p:spPr>
          <a:xfrm>
            <a:off x="338667" y="2958327"/>
            <a:ext cx="8670830" cy="2663541"/>
          </a:xfrm>
          <a:prstGeom prst="rect">
            <a:avLst/>
          </a:prstGeom>
        </p:spPr>
      </p:pic>
      <p:sp>
        <p:nvSpPr>
          <p:cNvPr id="3" name="Oval 2"/>
          <p:cNvSpPr/>
          <p:nvPr/>
        </p:nvSpPr>
        <p:spPr>
          <a:xfrm>
            <a:off x="2606322" y="2201333"/>
            <a:ext cx="1727200" cy="3747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8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cheat sheet for pavement condition</a:t>
            </a:r>
            <a:endParaRPr lang="en-US" dirty="0"/>
          </a:p>
        </p:txBody>
      </p:sp>
      <p:pic>
        <p:nvPicPr>
          <p:cNvPr id="4" name="Content Placeholder 3"/>
          <p:cNvPicPr>
            <a:picLocks noGrp="1" noChangeAspect="1"/>
          </p:cNvPicPr>
          <p:nvPr>
            <p:ph idx="1"/>
          </p:nvPr>
        </p:nvPicPr>
        <p:blipFill rotWithShape="1">
          <a:blip r:embed="rId3"/>
          <a:srcRect l="24954"/>
          <a:stretch/>
        </p:blipFill>
        <p:spPr>
          <a:xfrm>
            <a:off x="282223" y="2709971"/>
            <a:ext cx="8670830" cy="2663541"/>
          </a:xfrm>
          <a:prstGeom prst="rect">
            <a:avLst/>
          </a:prstGeom>
        </p:spPr>
      </p:pic>
      <p:sp>
        <p:nvSpPr>
          <p:cNvPr id="3" name="Oval 2"/>
          <p:cNvSpPr/>
          <p:nvPr/>
        </p:nvSpPr>
        <p:spPr>
          <a:xfrm>
            <a:off x="4933245" y="2246807"/>
            <a:ext cx="1467557" cy="35898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1091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cheat sheet for pavement condition</a:t>
            </a:r>
            <a:endParaRPr lang="en-US" dirty="0"/>
          </a:p>
        </p:txBody>
      </p:sp>
      <p:pic>
        <p:nvPicPr>
          <p:cNvPr id="4" name="Content Placeholder 3"/>
          <p:cNvPicPr>
            <a:picLocks noGrp="1" noChangeAspect="1"/>
          </p:cNvPicPr>
          <p:nvPr>
            <p:ph idx="1"/>
          </p:nvPr>
        </p:nvPicPr>
        <p:blipFill rotWithShape="1">
          <a:blip r:embed="rId3"/>
          <a:srcRect l="24954"/>
          <a:stretch/>
        </p:blipFill>
        <p:spPr>
          <a:xfrm>
            <a:off x="259645" y="2777705"/>
            <a:ext cx="8670830" cy="2663541"/>
          </a:xfrm>
          <a:prstGeom prst="rect">
            <a:avLst/>
          </a:prstGeom>
        </p:spPr>
      </p:pic>
      <p:sp>
        <p:nvSpPr>
          <p:cNvPr id="3" name="Oval 2"/>
          <p:cNvSpPr/>
          <p:nvPr/>
        </p:nvSpPr>
        <p:spPr>
          <a:xfrm>
            <a:off x="8215007" y="2225642"/>
            <a:ext cx="847630" cy="3767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2321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3" y="2627039"/>
            <a:ext cx="8610600" cy="1293028"/>
          </a:xfrm>
        </p:spPr>
        <p:txBody>
          <a:bodyPr/>
          <a:lstStyle/>
          <a:p>
            <a:r>
              <a:rPr lang="en-US" dirty="0" smtClean="0"/>
              <a:t>10</a:t>
            </a:r>
            <a:r>
              <a:rPr lang="en-US" baseline="30000" dirty="0" smtClean="0"/>
              <a:t>th</a:t>
            </a:r>
            <a:r>
              <a:rPr lang="en-US" dirty="0" smtClean="0"/>
              <a:t> mile data vs pavement management segments</a:t>
            </a:r>
            <a:endParaRPr lang="en-US" dirty="0"/>
          </a:p>
        </p:txBody>
      </p:sp>
    </p:spTree>
    <p:extLst>
      <p:ext uri="{BB962C8B-B14F-4D97-AF65-F5344CB8AC3E}">
        <p14:creationId xmlns:p14="http://schemas.microsoft.com/office/powerpoint/2010/main" val="314811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 Segments</a:t>
            </a:r>
            <a:endParaRPr lang="en-US" dirty="0"/>
          </a:p>
        </p:txBody>
      </p:sp>
      <p:pic>
        <p:nvPicPr>
          <p:cNvPr id="10" name="Content Placeholder 9"/>
          <p:cNvPicPr>
            <a:picLocks noGrp="1" noChangeAspect="1"/>
          </p:cNvPicPr>
          <p:nvPr>
            <p:ph idx="1"/>
          </p:nvPr>
        </p:nvPicPr>
        <p:blipFill rotWithShape="1">
          <a:blip r:embed="rId3"/>
          <a:srcRect b="54713"/>
          <a:stretch/>
        </p:blipFill>
        <p:spPr>
          <a:xfrm>
            <a:off x="214489" y="2580209"/>
            <a:ext cx="8720581" cy="1303169"/>
          </a:xfrm>
          <a:prstGeom prst="rect">
            <a:avLst/>
          </a:prstGeom>
          <a:solidFill>
            <a:schemeClr val="tx1"/>
          </a:solidFill>
        </p:spPr>
      </p:pic>
    </p:spTree>
    <p:extLst>
      <p:ext uri="{BB962C8B-B14F-4D97-AF65-F5344CB8AC3E}">
        <p14:creationId xmlns:p14="http://schemas.microsoft.com/office/powerpoint/2010/main" val="273184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 Segments</a:t>
            </a:r>
            <a:endParaRPr lang="en-US" dirty="0"/>
          </a:p>
        </p:txBody>
      </p:sp>
      <p:pic>
        <p:nvPicPr>
          <p:cNvPr id="10" name="Content Placeholder 9"/>
          <p:cNvPicPr>
            <a:picLocks noGrp="1" noChangeAspect="1"/>
          </p:cNvPicPr>
          <p:nvPr>
            <p:ph idx="1"/>
          </p:nvPr>
        </p:nvPicPr>
        <p:blipFill>
          <a:blip r:embed="rId3"/>
          <a:stretch>
            <a:fillRect/>
          </a:stretch>
        </p:blipFill>
        <p:spPr>
          <a:xfrm>
            <a:off x="214489" y="2580209"/>
            <a:ext cx="8720581" cy="2877607"/>
          </a:xfrm>
          <a:prstGeom prst="rect">
            <a:avLst/>
          </a:prstGeom>
          <a:solidFill>
            <a:schemeClr val="tx1"/>
          </a:solidFill>
        </p:spPr>
      </p:pic>
      <p:sp>
        <p:nvSpPr>
          <p:cNvPr id="3" name="Rectangle 2"/>
          <p:cNvSpPr/>
          <p:nvPr/>
        </p:nvSpPr>
        <p:spPr>
          <a:xfrm>
            <a:off x="3476978" y="3172178"/>
            <a:ext cx="5458092"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62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88" y="2943128"/>
            <a:ext cx="8610600" cy="1293028"/>
          </a:xfrm>
        </p:spPr>
        <p:txBody>
          <a:bodyPr/>
          <a:lstStyle/>
          <a:p>
            <a:r>
              <a:rPr lang="en-US" dirty="0" smtClean="0"/>
              <a:t>Treatment selection</a:t>
            </a:r>
            <a:endParaRPr lang="en-US" dirty="0"/>
          </a:p>
        </p:txBody>
      </p:sp>
    </p:spTree>
    <p:extLst>
      <p:ext uri="{BB962C8B-B14F-4D97-AF65-F5344CB8AC3E}">
        <p14:creationId xmlns:p14="http://schemas.microsoft.com/office/powerpoint/2010/main" val="270519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28312" y="2193925"/>
            <a:ext cx="6087376" cy="4070350"/>
          </a:xfrm>
          <a:prstGeom prst="rect">
            <a:avLst/>
          </a:prstGeom>
        </p:spPr>
      </p:pic>
    </p:spTree>
    <p:extLst>
      <p:ext uri="{BB962C8B-B14F-4D97-AF65-F5344CB8AC3E}">
        <p14:creationId xmlns:p14="http://schemas.microsoft.com/office/powerpoint/2010/main" val="264049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pic>
        <p:nvPicPr>
          <p:cNvPr id="4" name="Content Placeholder 3"/>
          <p:cNvPicPr>
            <a:picLocks noGrp="1" noChangeAspect="1"/>
          </p:cNvPicPr>
          <p:nvPr>
            <p:ph idx="1"/>
          </p:nvPr>
        </p:nvPicPr>
        <p:blipFill>
          <a:blip r:embed="rId3"/>
          <a:stretch>
            <a:fillRect/>
          </a:stretch>
        </p:blipFill>
        <p:spPr>
          <a:xfrm>
            <a:off x="1528312" y="2193925"/>
            <a:ext cx="6087376" cy="4070350"/>
          </a:xfrm>
          <a:prstGeom prst="rect">
            <a:avLst/>
          </a:prstGeom>
        </p:spPr>
      </p:pic>
      <p:sp>
        <p:nvSpPr>
          <p:cNvPr id="3" name="TextBox 2"/>
          <p:cNvSpPr txBox="1"/>
          <p:nvPr/>
        </p:nvSpPr>
        <p:spPr>
          <a:xfrm>
            <a:off x="0" y="2951827"/>
            <a:ext cx="9144000" cy="2554545"/>
          </a:xfrm>
          <a:prstGeom prst="rect">
            <a:avLst/>
          </a:prstGeom>
          <a:noFill/>
        </p:spPr>
        <p:txBody>
          <a:bodyPr wrap="square" rtlCol="0">
            <a:spAutoFit/>
          </a:bodyPr>
          <a:lstStyle/>
          <a:p>
            <a:pPr algn="ctr"/>
            <a:r>
              <a:rPr lang="en-US" sz="8000" b="1" dirty="0" smtClean="0">
                <a:solidFill>
                  <a:srgbClr val="FF0000"/>
                </a:solidFill>
              </a:rPr>
              <a:t>Under Construction</a:t>
            </a:r>
            <a:endParaRPr lang="en-US" sz="8000" b="1" dirty="0">
              <a:solidFill>
                <a:srgbClr val="FF0000"/>
              </a:solidFill>
            </a:endParaRPr>
          </a:p>
        </p:txBody>
      </p:sp>
    </p:spTree>
    <p:extLst>
      <p:ext uri="{BB962C8B-B14F-4D97-AF65-F5344CB8AC3E}">
        <p14:creationId xmlns:p14="http://schemas.microsoft.com/office/powerpoint/2010/main" val="221877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Data Collection Vehicle</a:t>
            </a:r>
            <a:endParaRPr lang="en-US" dirty="0"/>
          </a:p>
        </p:txBody>
      </p:sp>
      <p:pic>
        <p:nvPicPr>
          <p:cNvPr id="4" name="Picture 2" descr="\\San1\research\ALL_RESEARCH_PICTURES\New and Old ARAN pics\DSC00001.JPG"/>
          <p:cNvPicPr>
            <a:picLocks noGrp="1" noChangeAspect="1" noChangeArrowheads="1"/>
          </p:cNvPicPr>
          <p:nvPr>
            <p:ph idx="1"/>
          </p:nvPr>
        </p:nvPicPr>
        <p:blipFill>
          <a:blip r:embed="rId3" cstate="screen"/>
          <a:stretch>
            <a:fillRect/>
          </a:stretch>
        </p:blipFill>
        <p:spPr bwMode="auto">
          <a:xfrm>
            <a:off x="1880616" y="2631948"/>
            <a:ext cx="5382768" cy="3194304"/>
          </a:xfrm>
          <a:prstGeom prst="rect">
            <a:avLst/>
          </a:prstGeom>
          <a:noFill/>
        </p:spPr>
      </p:pic>
    </p:spTree>
    <p:extLst>
      <p:ext uri="{BB962C8B-B14F-4D97-AF65-F5344CB8AC3E}">
        <p14:creationId xmlns:p14="http://schemas.microsoft.com/office/powerpoint/2010/main" val="19513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 - Asphalt </a:t>
            </a:r>
            <a:endParaRPr lang="en-US" dirty="0"/>
          </a:p>
        </p:txBody>
      </p:sp>
      <p:pic>
        <p:nvPicPr>
          <p:cNvPr id="4" name="Content Placeholder 6"/>
          <p:cNvPicPr>
            <a:picLocks noGrp="1" noChangeAspect="1"/>
          </p:cNvPicPr>
          <p:nvPr>
            <p:ph idx="1"/>
          </p:nvPr>
        </p:nvPicPr>
        <p:blipFill>
          <a:blip r:embed="rId3"/>
          <a:stretch>
            <a:fillRect/>
          </a:stretch>
        </p:blipFill>
        <p:spPr>
          <a:xfrm>
            <a:off x="952315" y="2193925"/>
            <a:ext cx="7239370" cy="4070350"/>
          </a:xfrm>
          <a:prstGeom prst="rect">
            <a:avLst/>
          </a:prstGeom>
        </p:spPr>
      </p:pic>
    </p:spTree>
    <p:extLst>
      <p:ext uri="{BB962C8B-B14F-4D97-AF65-F5344CB8AC3E}">
        <p14:creationId xmlns:p14="http://schemas.microsoft.com/office/powerpoint/2010/main" val="331952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smtClean="0"/>
              <a:t>We will get you 10</a:t>
            </a:r>
            <a:r>
              <a:rPr lang="en-US" baseline="30000" dirty="0" smtClean="0"/>
              <a:t>th</a:t>
            </a:r>
            <a:r>
              <a:rPr lang="en-US" dirty="0" smtClean="0"/>
              <a:t> mile pavement condition maps soon</a:t>
            </a:r>
          </a:p>
          <a:p>
            <a:endParaRPr lang="en-US" dirty="0" smtClean="0"/>
          </a:p>
          <a:p>
            <a:r>
              <a:rPr lang="en-US" dirty="0" smtClean="0"/>
              <a:t>Change is coming</a:t>
            </a:r>
          </a:p>
          <a:p>
            <a:pPr lvl="1"/>
            <a:r>
              <a:rPr lang="en-US" dirty="0" smtClean="0"/>
              <a:t>We are working on pavement condition tool</a:t>
            </a:r>
          </a:p>
          <a:p>
            <a:pPr lvl="1"/>
            <a:r>
              <a:rPr lang="en-US" dirty="0" smtClean="0"/>
              <a:t>We are working on decision trees</a:t>
            </a:r>
          </a:p>
          <a:p>
            <a:endParaRPr lang="en-US" dirty="0"/>
          </a:p>
          <a:p>
            <a:r>
              <a:rPr lang="en-US" dirty="0" smtClean="0"/>
              <a:t>We will need </a:t>
            </a:r>
          </a:p>
          <a:p>
            <a:pPr lvl="1"/>
            <a:r>
              <a:rPr lang="en-US" dirty="0"/>
              <a:t>Y</a:t>
            </a:r>
            <a:r>
              <a:rPr lang="en-US" dirty="0" smtClean="0"/>
              <a:t>our input throughout the process</a:t>
            </a:r>
          </a:p>
          <a:p>
            <a:pPr lvl="1"/>
            <a:r>
              <a:rPr lang="en-US" dirty="0" smtClean="0"/>
              <a:t>Your patience while we try and get everything into place</a:t>
            </a:r>
          </a:p>
          <a:p>
            <a:endParaRPr lang="en-US" dirty="0" smtClean="0"/>
          </a:p>
          <a:p>
            <a:endParaRPr lang="en-US" dirty="0"/>
          </a:p>
        </p:txBody>
      </p:sp>
    </p:spTree>
    <p:extLst>
      <p:ext uri="{BB962C8B-B14F-4D97-AF65-F5344CB8AC3E}">
        <p14:creationId xmlns:p14="http://schemas.microsoft.com/office/powerpoint/2010/main" val="420496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C:\Users\satr286\Pictures\DSC04597.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12553" y="2193925"/>
            <a:ext cx="5918893" cy="407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4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data collection vehicle</a:t>
            </a:r>
            <a:endParaRPr lang="en-US" dirty="0"/>
          </a:p>
        </p:txBody>
      </p:sp>
      <p:pic>
        <p:nvPicPr>
          <p:cNvPr id="12" name="Content Placeholder 11"/>
          <p:cNvPicPr>
            <a:picLocks noGrp="1" noChangeAspect="1"/>
          </p:cNvPicPr>
          <p:nvPr>
            <p:ph idx="1"/>
          </p:nvPr>
        </p:nvPicPr>
        <p:blipFill>
          <a:blip r:embed="rId3"/>
          <a:stretch>
            <a:fillRect/>
          </a:stretch>
        </p:blipFill>
        <p:spPr>
          <a:xfrm>
            <a:off x="1047426" y="2193925"/>
            <a:ext cx="7049147" cy="4070350"/>
          </a:xfrm>
          <a:prstGeom prst="rect">
            <a:avLst/>
          </a:prstGeom>
        </p:spPr>
      </p:pic>
    </p:spTree>
    <p:extLst>
      <p:ext uri="{BB962C8B-B14F-4D97-AF65-F5344CB8AC3E}">
        <p14:creationId xmlns:p14="http://schemas.microsoft.com/office/powerpoint/2010/main" val="292768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add to the confusion</a:t>
            </a:r>
            <a:br>
              <a:rPr lang="en-US" dirty="0" smtClean="0"/>
            </a:br>
            <a:endParaRPr lang="en-US" dirty="0"/>
          </a:p>
        </p:txBody>
      </p:sp>
      <p:sp>
        <p:nvSpPr>
          <p:cNvPr id="3" name="Content Placeholder 2"/>
          <p:cNvSpPr>
            <a:spLocks noGrp="1"/>
          </p:cNvSpPr>
          <p:nvPr>
            <p:ph idx="1"/>
          </p:nvPr>
        </p:nvSpPr>
        <p:spPr/>
        <p:txBody>
          <a:bodyPr>
            <a:normAutofit/>
          </a:bodyPr>
          <a:lstStyle/>
          <a:p>
            <a:r>
              <a:rPr lang="en-US" sz="6000" dirty="0" smtClean="0"/>
              <a:t>Old school way</a:t>
            </a:r>
          </a:p>
          <a:p>
            <a:r>
              <a:rPr lang="en-US" sz="6000" dirty="0" smtClean="0"/>
              <a:t>ARDOT way</a:t>
            </a:r>
          </a:p>
          <a:p>
            <a:r>
              <a:rPr lang="en-US" sz="6000" dirty="0" smtClean="0"/>
              <a:t>FHWA way</a:t>
            </a:r>
            <a:endParaRPr lang="en-US" sz="6000" dirty="0"/>
          </a:p>
        </p:txBody>
      </p:sp>
    </p:spTree>
    <p:extLst>
      <p:ext uri="{BB962C8B-B14F-4D97-AF65-F5344CB8AC3E}">
        <p14:creationId xmlns:p14="http://schemas.microsoft.com/office/powerpoint/2010/main" val="91652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pavement condition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04179005"/>
              </p:ext>
            </p:extLst>
          </p:nvPr>
        </p:nvGraphicFramePr>
        <p:xfrm>
          <a:off x="74436" y="2618316"/>
          <a:ext cx="9069564" cy="3715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458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pavement condition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0925683"/>
              </p:ext>
            </p:extLst>
          </p:nvPr>
        </p:nvGraphicFramePr>
        <p:xfrm>
          <a:off x="112889" y="2751313"/>
          <a:ext cx="8813800" cy="3694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5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Arkansas – Thresholds and Distresses</a:t>
            </a:r>
            <a:endParaRPr lang="en-US" dirty="0"/>
          </a:p>
        </p:txBody>
      </p:sp>
      <p:pic>
        <p:nvPicPr>
          <p:cNvPr id="23" name="Content Placeholder 22"/>
          <p:cNvPicPr>
            <a:picLocks noGrp="1" noChangeAspect="1"/>
          </p:cNvPicPr>
          <p:nvPr>
            <p:ph idx="1"/>
          </p:nvPr>
        </p:nvPicPr>
        <p:blipFill>
          <a:blip r:embed="rId3"/>
          <a:stretch>
            <a:fillRect/>
          </a:stretch>
        </p:blipFill>
        <p:spPr>
          <a:xfrm>
            <a:off x="327722" y="3409851"/>
            <a:ext cx="8455034" cy="2376573"/>
          </a:xfrm>
          <a:prstGeom prst="rect">
            <a:avLst/>
          </a:prstGeom>
        </p:spPr>
      </p:pic>
    </p:spTree>
    <p:extLst>
      <p:ext uri="{BB962C8B-B14F-4D97-AF65-F5344CB8AC3E}">
        <p14:creationId xmlns:p14="http://schemas.microsoft.com/office/powerpoint/2010/main" val="216106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0" y="281510"/>
            <a:ext cx="5157787" cy="823912"/>
          </a:xfrm>
        </p:spPr>
        <p:txBody>
          <a:bodyPr>
            <a:normAutofit lnSpcReduction="10000"/>
          </a:bodyPr>
          <a:lstStyle/>
          <a:p>
            <a:r>
              <a:rPr lang="en-US" dirty="0" smtClean="0"/>
              <a:t>Pavement Condition—Federal Measurements</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9667" y="1100222"/>
            <a:ext cx="3372326" cy="5554420"/>
          </a:xfrm>
          <a:prstGeom prst="rect">
            <a:avLst/>
          </a:prstGeom>
        </p:spPr>
      </p:pic>
      <p:sp>
        <p:nvSpPr>
          <p:cNvPr id="8" name="Text Placeholder 7"/>
          <p:cNvSpPr>
            <a:spLocks noGrp="1"/>
          </p:cNvSpPr>
          <p:nvPr>
            <p:ph type="body" sz="quarter" idx="3"/>
          </p:nvPr>
        </p:nvSpPr>
        <p:spPr>
          <a:xfrm>
            <a:off x="4648200" y="276310"/>
            <a:ext cx="5183188" cy="823912"/>
          </a:xfrm>
        </p:spPr>
        <p:txBody>
          <a:bodyPr>
            <a:normAutofit lnSpcReduction="10000"/>
          </a:bodyPr>
          <a:lstStyle/>
          <a:p>
            <a:r>
              <a:rPr lang="en-US" dirty="0" smtClean="0"/>
              <a:t>Pavement Condition—Internal Measurements</a:t>
            </a:r>
            <a:endParaRPr lang="en-US" dirty="0"/>
          </a:p>
        </p:txBody>
      </p:sp>
      <p:pic>
        <p:nvPicPr>
          <p:cNvPr id="11" name="Content Placeholder 3"/>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396346" y="1084124"/>
            <a:ext cx="3370811" cy="5554420"/>
          </a:xfrm>
        </p:spPr>
      </p:pic>
    </p:spTree>
    <p:extLst>
      <p:ext uri="{BB962C8B-B14F-4D97-AF65-F5344CB8AC3E}">
        <p14:creationId xmlns:p14="http://schemas.microsoft.com/office/powerpoint/2010/main" val="178235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cheat sheet for pavement condition</a:t>
            </a:r>
            <a:endParaRPr lang="en-US" dirty="0"/>
          </a:p>
        </p:txBody>
      </p:sp>
      <p:pic>
        <p:nvPicPr>
          <p:cNvPr id="4" name="Content Placeholder 3"/>
          <p:cNvPicPr>
            <a:picLocks noGrp="1" noChangeAspect="1"/>
          </p:cNvPicPr>
          <p:nvPr>
            <p:ph idx="1"/>
          </p:nvPr>
        </p:nvPicPr>
        <p:blipFill>
          <a:blip r:embed="rId3"/>
          <a:stretch>
            <a:fillRect/>
          </a:stretch>
        </p:blipFill>
        <p:spPr>
          <a:xfrm>
            <a:off x="92645" y="3048639"/>
            <a:ext cx="8958710" cy="2065228"/>
          </a:xfrm>
          <a:prstGeom prst="rect">
            <a:avLst/>
          </a:prstGeom>
        </p:spPr>
      </p:pic>
    </p:spTree>
    <p:extLst>
      <p:ext uri="{BB962C8B-B14F-4D97-AF65-F5344CB8AC3E}">
        <p14:creationId xmlns:p14="http://schemas.microsoft.com/office/powerpoint/2010/main" val="359939373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289</TotalTime>
  <Words>1181</Words>
  <Application>Microsoft Office PowerPoint</Application>
  <PresentationFormat>On-screen Show (4:3)</PresentationFormat>
  <Paragraphs>131</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Vapor Trail</vt:lpstr>
      <vt:lpstr>What Data do we have</vt:lpstr>
      <vt:lpstr>Current Data Collection Vehicle</vt:lpstr>
      <vt:lpstr>New data collection vehicle</vt:lpstr>
      <vt:lpstr>To add to the confusion </vt:lpstr>
      <vt:lpstr>NHS pavement condition</vt:lpstr>
      <vt:lpstr>NHS pavement condition</vt:lpstr>
      <vt:lpstr>Arkansas – Thresholds and Distresses</vt:lpstr>
      <vt:lpstr>PowerPoint Presentation</vt:lpstr>
      <vt:lpstr>Our cheat sheet for pavement condition</vt:lpstr>
      <vt:lpstr>Our cheat sheet for pavement condition</vt:lpstr>
      <vt:lpstr>Our cheat sheet for pavement condition</vt:lpstr>
      <vt:lpstr>Our cheat sheet for pavement condition</vt:lpstr>
      <vt:lpstr>Our cheat sheet for pavement condition</vt:lpstr>
      <vt:lpstr>10th mile data vs pavement management segments</vt:lpstr>
      <vt:lpstr>Arkansas - Segments</vt:lpstr>
      <vt:lpstr>Arkansas - Segments</vt:lpstr>
      <vt:lpstr>Treatment selection</vt:lpstr>
      <vt:lpstr>PowerPoint Presentation</vt:lpstr>
      <vt:lpstr>Decision Tree</vt:lpstr>
      <vt:lpstr>Decision tree - Asphalt </vt:lpstr>
      <vt:lpstr>Wrap up</vt:lpstr>
      <vt:lpstr>Questions?</vt:lpstr>
    </vt:vector>
  </TitlesOfParts>
  <Company>AHTD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Tamayo, Sarah</dc:creator>
  <cp:lastModifiedBy>Tamayo, Sarah</cp:lastModifiedBy>
  <cp:revision>33</cp:revision>
  <dcterms:created xsi:type="dcterms:W3CDTF">2019-08-09T18:25:41Z</dcterms:created>
  <dcterms:modified xsi:type="dcterms:W3CDTF">2019-08-12T15:13:26Z</dcterms:modified>
</cp:coreProperties>
</file>